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12188952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28A74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TextBox 2"/>
          <p:cNvSpPr txBox="1"/>
          <p:nvPr/>
        </p:nvSpPr>
        <p:spPr>
          <a:xfrm>
            <a:off x="457200" y="1828800"/>
            <a:ext cx="11274552" cy="1097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 sz="5400" b="1">
                <a:solidFill>
                  <a:srgbClr val="FFFFFF"/>
                </a:solidFill>
              </a:defRPr>
            </a:pPr>
            <a:r>
              <a:t>December Pipeline Priming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3017520"/>
            <a:ext cx="11274552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200">
                <a:solidFill>
                  <a:srgbClr val="FFFFFF"/>
                </a:solidFill>
              </a:defRPr>
            </a:pPr>
            <a:r>
              <a:t>LinkedIn Thought Leadership Campaign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389120"/>
            <a:ext cx="11274552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2400">
                <a:solidFill>
                  <a:srgbClr val="FFFFFF"/>
                </a:solidFill>
              </a:defRPr>
            </a:pPr>
            <a:r>
              <a:t>December 16, 2024 - January 21, 2025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029200"/>
            <a:ext cx="11274552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800">
                <a:solidFill>
                  <a:srgbClr val="FFFFFF"/>
                </a:solidFill>
              </a:defRPr>
            </a:pPr>
            <a:r>
              <a:t>6 Posts | 38 Questions Framework | GRI 2025 Harvest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F5F5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731520"/>
          </a:xfrm>
          <a:prstGeom prst="rect">
            <a:avLst/>
          </a:prstGeom>
          <a:solidFill>
            <a:srgbClr val="28A74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274320" y="182880"/>
            <a:ext cx="54864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800" b="1">
                <a:solidFill>
                  <a:srgbClr val="FFFFFF"/>
                </a:solidFill>
              </a:defRPr>
            </a:pPr>
            <a:r>
              <a:t>POST 1: VOLUME REALITY CHECK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29600" y="182880"/>
            <a:ext cx="3657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 sz="1600">
                <a:solidFill>
                  <a:srgbClr val="FFFFFF"/>
                </a:solidFill>
              </a:defRPr>
            </a:pPr>
            <a:r>
              <a:t>Mon Dec 16 | 8:00 AM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74320" y="914400"/>
            <a:ext cx="11640312" cy="5669280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" name="TextBox 6"/>
          <p:cNvSpPr txBox="1"/>
          <p:nvPr/>
        </p:nvSpPr>
        <p:spPr>
          <a:xfrm>
            <a:off x="457200" y="1188720"/>
            <a:ext cx="50292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 b="1">
                <a:solidFill>
                  <a:srgbClr val="28A745"/>
                </a:solidFill>
              </a:defRPr>
            </a:pPr>
            <a:r>
              <a:t>What volume do you actually control?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920240"/>
            <a:ext cx="5029200" cy="3200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Your carrier should ask you this before quoting rates: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"What volume do you actually control?"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Here's what most shippers don't realize: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• FBA volume? You don't control that.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• 3PL-managed shipments? Often locked.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• Marketplace-fulfilled? Out of your hands.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I've seen brands claim 500K packages/year, but only 200K is actually addressable.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57200" y="5303520"/>
            <a:ext cx="5029200" cy="548640"/>
          </a:xfrm>
          <a:prstGeom prst="roundRect">
            <a:avLst/>
          </a:prstGeom>
          <a:solidFill>
            <a:srgbClr val="28A74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" name="TextBox 9"/>
          <p:cNvSpPr txBox="1"/>
          <p:nvPr/>
        </p:nvSpPr>
        <p:spPr>
          <a:xfrm>
            <a:off x="457200" y="5349240"/>
            <a:ext cx="50292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100">
                <a:solidFill>
                  <a:srgbClr val="FFFFFF"/>
                </a:solidFill>
              </a:defRPr>
            </a:pPr>
            <a:r>
              <a:t>CTA: "What % is truly addressable? Drop your number."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760720" y="1188720"/>
            <a:ext cx="5943600" cy="4114800"/>
          </a:xfrm>
          <a:prstGeom prst="roundRect">
            <a:avLst/>
          </a:prstGeom>
          <a:solidFill>
            <a:srgbClr val="F0F0F0"/>
          </a:solidFill>
          <a:ln w="25400">
            <a:solidFill>
              <a:srgbClr val="28A74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" name="TextBox 11"/>
          <p:cNvSpPr txBox="1"/>
          <p:nvPr/>
        </p:nvSpPr>
        <p:spPr>
          <a:xfrm>
            <a:off x="5760720" y="3017520"/>
            <a:ext cx="5943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400">
                <a:solidFill>
                  <a:srgbClr val="666666"/>
                </a:solidFill>
              </a:defRPr>
            </a:pPr>
            <a:r>
              <a:t>[IMAGE PLACEHOLDER]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60720" y="5486400"/>
            <a:ext cx="59436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000">
                <a:solidFill>
                  <a:srgbClr val="666666"/>
                </a:solidFill>
              </a:defRPr>
            </a:pPr>
            <a:r>
              <a:t>38 Questions: Q1, Q3, Q4, Q6 | Score: 29/30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F5F5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731520"/>
          </a:xfrm>
          <a:prstGeom prst="rect">
            <a:avLst/>
          </a:prstGeom>
          <a:solidFill>
            <a:srgbClr val="28A74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274320" y="182880"/>
            <a:ext cx="54864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800" b="1">
                <a:solidFill>
                  <a:srgbClr val="FFFFFF"/>
                </a:solidFill>
              </a:defRPr>
            </a:pPr>
            <a:r>
              <a:t>POST 2: THE CONTRACT QUESTION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29600" y="182880"/>
            <a:ext cx="3657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 sz="1600">
                <a:solidFill>
                  <a:srgbClr val="FFFFFF"/>
                </a:solidFill>
              </a:defRPr>
            </a:pPr>
            <a:r>
              <a:t>Thu Dec 19 | 8:00 AM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74320" y="914400"/>
            <a:ext cx="11640312" cy="5669280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" name="TextBox 6"/>
          <p:cNvSpPr txBox="1"/>
          <p:nvPr/>
        </p:nvSpPr>
        <p:spPr>
          <a:xfrm>
            <a:off x="457200" y="1188720"/>
            <a:ext cx="50292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 b="1">
                <a:solidFill>
                  <a:srgbClr val="28A745"/>
                </a:solidFill>
              </a:defRPr>
            </a:pPr>
            <a:r>
              <a:t>January rate increases are coming.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920240"/>
            <a:ext cx="5029200" cy="3200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Before you panic-switch carriers, answer this: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"What minimum volume commitments do you have with your current carrier, and what penalties apply?"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I've seen brands locked into contracts with $25K+ penalties they forgot about.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Switching isn't always the answer. Sometimes it's renegotiating.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But you can't strategize what you don't know.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57200" y="5303520"/>
            <a:ext cx="5029200" cy="548640"/>
          </a:xfrm>
          <a:prstGeom prst="roundRect">
            <a:avLst/>
          </a:prstGeom>
          <a:solidFill>
            <a:srgbClr val="C41E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" name="TextBox 9"/>
          <p:cNvSpPr txBox="1"/>
          <p:nvPr/>
        </p:nvSpPr>
        <p:spPr>
          <a:xfrm>
            <a:off x="457200" y="5349240"/>
            <a:ext cx="50292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100">
                <a:solidFill>
                  <a:srgbClr val="FFFFFF"/>
                </a:solidFill>
              </a:defRPr>
            </a:pPr>
            <a:r>
              <a:t>CTA: "Know your contract end date AND minimum? Reply with both."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760720" y="1188720"/>
            <a:ext cx="5943600" cy="4114800"/>
          </a:xfrm>
          <a:prstGeom prst="roundRect">
            <a:avLst/>
          </a:prstGeom>
          <a:solidFill>
            <a:srgbClr val="F0F0F0"/>
          </a:solidFill>
          <a:ln w="25400">
            <a:solidFill>
              <a:srgbClr val="28A74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" name="TextBox 11"/>
          <p:cNvSpPr txBox="1"/>
          <p:nvPr/>
        </p:nvSpPr>
        <p:spPr>
          <a:xfrm>
            <a:off x="5760720" y="3017520"/>
            <a:ext cx="5943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400">
                <a:solidFill>
                  <a:srgbClr val="666666"/>
                </a:solidFill>
              </a:defRPr>
            </a:pPr>
            <a:r>
              <a:t>[IMAGE PLACEHOLDER]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60720" y="5486400"/>
            <a:ext cx="59436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000">
                <a:solidFill>
                  <a:srgbClr val="666666"/>
                </a:solidFill>
              </a:defRPr>
            </a:pPr>
            <a:r>
              <a:t>38 Questions: Q14, Q15 | Score: 26/30 | #GRI2025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F5F5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731520"/>
          </a:xfrm>
          <a:prstGeom prst="rect">
            <a:avLst/>
          </a:prstGeom>
          <a:solidFill>
            <a:srgbClr val="28A74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274320" y="182880"/>
            <a:ext cx="54864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800" b="1">
                <a:solidFill>
                  <a:srgbClr val="FFFFFF"/>
                </a:solidFill>
              </a:defRPr>
            </a:pPr>
            <a:r>
              <a:t>POST 3: PEAK SEASON TRUTH SERUM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29600" y="182880"/>
            <a:ext cx="3657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 sz="1600">
                <a:solidFill>
                  <a:srgbClr val="FFFFFF"/>
                </a:solidFill>
              </a:defRPr>
            </a:pPr>
            <a:r>
              <a:t>Mon Dec 23 | 8:00 AM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74320" y="914400"/>
            <a:ext cx="11640312" cy="5669280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" name="TextBox 6"/>
          <p:cNvSpPr txBox="1"/>
          <p:nvPr/>
        </p:nvSpPr>
        <p:spPr>
          <a:xfrm>
            <a:off x="457200" y="1188720"/>
            <a:ext cx="50292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 b="1">
                <a:solidFill>
                  <a:srgbClr val="28A745"/>
                </a:solidFill>
              </a:defRPr>
            </a:pPr>
            <a:r>
              <a:t>Peak season reveals everything.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920240"/>
            <a:ext cx="5029200" cy="3200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One question I ask every brand in January: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"How did your carrier perform during BFCM?"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Not what they promised. What actually happened.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• On-time delivery rate?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• Claims processed in how many days?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• Did they have capacity when you needed it?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If you can't answer these questions, you're flying blind into 2025.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57200" y="5303520"/>
            <a:ext cx="5029200" cy="548640"/>
          </a:xfrm>
          <a:prstGeom prst="roundRect">
            <a:avLst/>
          </a:prstGeom>
          <a:solidFill>
            <a:srgbClr val="28A74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" name="TextBox 9"/>
          <p:cNvSpPr txBox="1"/>
          <p:nvPr/>
        </p:nvSpPr>
        <p:spPr>
          <a:xfrm>
            <a:off x="457200" y="5349240"/>
            <a:ext cx="50292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100">
                <a:solidFill>
                  <a:srgbClr val="FFFFFF"/>
                </a:solidFill>
              </a:defRPr>
            </a:pPr>
            <a:r>
              <a:t>CTA: "Grade your carrier: A, B, C, D, or F? Drop your grade + one word why."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760720" y="1188720"/>
            <a:ext cx="5943600" cy="4114800"/>
          </a:xfrm>
          <a:prstGeom prst="roundRect">
            <a:avLst/>
          </a:prstGeom>
          <a:solidFill>
            <a:srgbClr val="F0F0F0"/>
          </a:solidFill>
          <a:ln w="25400">
            <a:solidFill>
              <a:srgbClr val="28A74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" name="TextBox 11"/>
          <p:cNvSpPr txBox="1"/>
          <p:nvPr/>
        </p:nvSpPr>
        <p:spPr>
          <a:xfrm>
            <a:off x="5760720" y="3017520"/>
            <a:ext cx="5943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400">
                <a:solidFill>
                  <a:srgbClr val="666666"/>
                </a:solidFill>
              </a:defRPr>
            </a:pPr>
            <a:r>
              <a:t>[IMAGE PLACEHOLDER]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60720" y="5486400"/>
            <a:ext cx="59436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000">
                <a:solidFill>
                  <a:srgbClr val="666666"/>
                </a:solidFill>
              </a:defRPr>
            </a:pPr>
            <a:r>
              <a:t>38 Questions: Q19, Q20, Q21 | Score: 27/30 | #BFCM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F5F5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731520"/>
          </a:xfrm>
          <a:prstGeom prst="rect">
            <a:avLst/>
          </a:prstGeom>
          <a:solidFill>
            <a:srgbClr val="28A74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274320" y="182880"/>
            <a:ext cx="54864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800" b="1">
                <a:solidFill>
                  <a:srgbClr val="FFFFFF"/>
                </a:solidFill>
              </a:defRPr>
            </a:pPr>
            <a:r>
              <a:t>POST 4: IMPLEMENTATION BARRIERS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29600" y="182880"/>
            <a:ext cx="3657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 sz="1600">
                <a:solidFill>
                  <a:srgbClr val="FFFFFF"/>
                </a:solidFill>
              </a:defRPr>
            </a:pPr>
            <a:r>
              <a:t>Mon Dec 30 | 8:00 AM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74320" y="914400"/>
            <a:ext cx="11640312" cy="5669280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" name="TextBox 6"/>
          <p:cNvSpPr txBox="1"/>
          <p:nvPr/>
        </p:nvSpPr>
        <p:spPr>
          <a:xfrm>
            <a:off x="457200" y="1188720"/>
            <a:ext cx="50292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 b="1">
                <a:solidFill>
                  <a:srgbClr val="28A745"/>
                </a:solidFill>
              </a:defRPr>
            </a:pPr>
            <a:r>
              <a:t>This question predicts success or failure.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920240"/>
            <a:ext cx="5029200" cy="3200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"What would prevent you from ramping to full volume after a successful test?"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Sounds simple. But the answers reveal everything: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• "We'll start small and see" = No commitment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• "Need to check with IT" = Wrong room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• "Let's wait until after peak" = Indefinite delay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• "Nothing - if you hit 95%, we're moving 100%" = Real partner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57200" y="5303520"/>
            <a:ext cx="5029200" cy="548640"/>
          </a:xfrm>
          <a:prstGeom prst="roundRect">
            <a:avLst/>
          </a:prstGeom>
          <a:solidFill>
            <a:srgbClr val="28A74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" name="TextBox 9"/>
          <p:cNvSpPr txBox="1"/>
          <p:nvPr/>
        </p:nvSpPr>
        <p:spPr>
          <a:xfrm>
            <a:off x="457200" y="5349240"/>
            <a:ext cx="50292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100">
                <a:solidFill>
                  <a:srgbClr val="FFFFFF"/>
                </a:solidFill>
              </a:defRPr>
            </a:pPr>
            <a:r>
              <a:t>CTA: "Which response sounds like you? No judgment - awareness is step one."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760720" y="1188720"/>
            <a:ext cx="5943600" cy="4114800"/>
          </a:xfrm>
          <a:prstGeom prst="roundRect">
            <a:avLst/>
          </a:prstGeom>
          <a:solidFill>
            <a:srgbClr val="F0F0F0"/>
          </a:solidFill>
          <a:ln w="25400">
            <a:solidFill>
              <a:srgbClr val="28A74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" name="TextBox 11"/>
          <p:cNvSpPr txBox="1"/>
          <p:nvPr/>
        </p:nvSpPr>
        <p:spPr>
          <a:xfrm>
            <a:off x="5760720" y="3017520"/>
            <a:ext cx="5943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400">
                <a:solidFill>
                  <a:srgbClr val="666666"/>
                </a:solidFill>
              </a:defRPr>
            </a:pPr>
            <a:r>
              <a:t>[IMAGE PLACEHOLDER]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60720" y="5486400"/>
            <a:ext cx="59436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000">
                <a:solidFill>
                  <a:srgbClr val="666666"/>
                </a:solidFill>
              </a:defRPr>
            </a:pPr>
            <a:r>
              <a:t>38 Questions: Q37, Q38 | Score: 29/30 | HIGH INTENT FILTER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F5F5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731520"/>
          </a:xfrm>
          <a:prstGeom prst="rect">
            <a:avLst/>
          </a:prstGeom>
          <a:solidFill>
            <a:srgbClr val="28A74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274320" y="182880"/>
            <a:ext cx="54864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800" b="1">
                <a:solidFill>
                  <a:srgbClr val="FFFFFF"/>
                </a:solidFill>
              </a:defRPr>
            </a:pPr>
            <a:r>
              <a:t>POST 5: ZONE DISTRIBUTION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29600" y="182880"/>
            <a:ext cx="3657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 sz="1600">
                <a:solidFill>
                  <a:srgbClr val="FFFFFF"/>
                </a:solidFill>
              </a:defRPr>
            </a:pPr>
            <a:r>
              <a:t>Mon Jan 6 | 8:00 AM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74320" y="914400"/>
            <a:ext cx="11640312" cy="5669280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" name="TextBox 6"/>
          <p:cNvSpPr txBox="1"/>
          <p:nvPr/>
        </p:nvSpPr>
        <p:spPr>
          <a:xfrm>
            <a:off x="457200" y="1188720"/>
            <a:ext cx="50292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 b="1">
                <a:solidFill>
                  <a:srgbClr val="28A745"/>
                </a:solidFill>
              </a:defRPr>
            </a:pPr>
            <a:r>
              <a:t>Simple question that changes everything.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920240"/>
            <a:ext cx="5029200" cy="3200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"What are your top 5 destination states by volume?"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Why it matters: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Zone distribution determines your shipping costs more than anything.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• Ship mostly to CA from TX? Zone 4-5.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• Ship mostly to NY from TX? Zone 7-8.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Different zones = different carrier strengths = different strategies.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Most brands don't know their zone distribution. The ones who do save 20-30%.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57200" y="5303520"/>
            <a:ext cx="5029200" cy="548640"/>
          </a:xfrm>
          <a:prstGeom prst="roundRect">
            <a:avLst/>
          </a:prstGeom>
          <a:solidFill>
            <a:srgbClr val="28A74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0" name="TextBox 9"/>
          <p:cNvSpPr txBox="1"/>
          <p:nvPr/>
        </p:nvSpPr>
        <p:spPr>
          <a:xfrm>
            <a:off x="457200" y="5349240"/>
            <a:ext cx="50292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100">
                <a:solidFill>
                  <a:srgbClr val="FFFFFF"/>
                </a:solidFill>
              </a:defRPr>
            </a:pPr>
            <a:r>
              <a:t>CTA: "Drop your top 5 states - I'll tell you which zones are eating your margins."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5760720" y="1188720"/>
            <a:ext cx="5943600" cy="4114800"/>
          </a:xfrm>
          <a:prstGeom prst="roundRect">
            <a:avLst/>
          </a:prstGeom>
          <a:solidFill>
            <a:srgbClr val="F0F0F0"/>
          </a:solidFill>
          <a:ln w="25400">
            <a:solidFill>
              <a:srgbClr val="28A74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2" name="TextBox 11"/>
          <p:cNvSpPr txBox="1"/>
          <p:nvPr/>
        </p:nvSpPr>
        <p:spPr>
          <a:xfrm>
            <a:off x="5760720" y="3017520"/>
            <a:ext cx="5943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400">
                <a:solidFill>
                  <a:srgbClr val="666666"/>
                </a:solidFill>
              </a:defRPr>
            </a:pPr>
            <a:r>
              <a:t>[IMAGE PLACEHOLDER]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60720" y="5486400"/>
            <a:ext cx="59436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000">
                <a:solidFill>
                  <a:srgbClr val="666666"/>
                </a:solidFill>
              </a:defRPr>
            </a:pPr>
            <a:r>
              <a:t>38 Questions: Q17 | Score: 28/30 | FREE ZONE ANALYSIS OFFER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F5F5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2188952" cy="731520"/>
          </a:xfrm>
          <a:prstGeom prst="rect">
            <a:avLst/>
          </a:prstGeom>
          <a:solidFill>
            <a:srgbClr val="C41E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4" name="TextBox 3"/>
          <p:cNvSpPr txBox="1"/>
          <p:nvPr/>
        </p:nvSpPr>
        <p:spPr>
          <a:xfrm>
            <a:off x="274320" y="182880"/>
            <a:ext cx="54864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800" b="1">
                <a:solidFill>
                  <a:srgbClr val="FFFFFF"/>
                </a:solidFill>
              </a:defRPr>
            </a:pPr>
            <a:r>
              <a:t>POST 6: GRI REACTION (HARVEST DAY)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29600" y="182880"/>
            <a:ext cx="3657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 sz="1600">
                <a:solidFill>
                  <a:srgbClr val="FFFFFF"/>
                </a:solidFill>
              </a:defRPr>
            </a:pPr>
            <a:r>
              <a:t>Tue Jan 21 | ASAP After Announcement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74320" y="914400"/>
            <a:ext cx="11640312" cy="5669280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7" name="TextBox 6"/>
          <p:cNvSpPr txBox="1"/>
          <p:nvPr/>
        </p:nvSpPr>
        <p:spPr>
          <a:xfrm>
            <a:off x="457200" y="1097280"/>
            <a:ext cx="45720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1">
                <a:solidFill>
                  <a:srgbClr val="28A745"/>
                </a:solidFill>
              </a:defRPr>
            </a:pPr>
            <a:r>
              <a:t>HARVEST TIME - Every DM = Discovery Call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1371600"/>
            <a:ext cx="5029200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2400" b="1">
                <a:solidFill>
                  <a:srgbClr val="C41E3A"/>
                </a:solidFill>
              </a:defRPr>
            </a:pPr>
            <a:r>
              <a:t>GRI 2025 just dropped.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2103120"/>
            <a:ext cx="5029200" cy="3200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[CARRIER] rates going up [X]% effective [DATE].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Before you panic: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1. What's your ACTUAL cost per package today?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2. What improvement would justify the pain of switching?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3. Do you know your zone distribution well enough to compare?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The brands who answer calmly will save money.</a:t>
            </a:r>
          </a:p>
          <a:p>
            <a:pPr>
              <a:spcAft>
                <a:spcPts val="800"/>
              </a:spcAft>
              <a:defRPr sz="1200">
                <a:solidFill>
                  <a:srgbClr val="333333"/>
                </a:solidFill>
              </a:defRPr>
            </a:pPr>
            <a:r>
              <a:t>The brands who panic will regret it.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57200" y="5303520"/>
            <a:ext cx="5029200" cy="548640"/>
          </a:xfrm>
          <a:prstGeom prst="roundRect">
            <a:avLst/>
          </a:prstGeom>
          <a:solidFill>
            <a:srgbClr val="28A74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1" name="TextBox 10"/>
          <p:cNvSpPr txBox="1"/>
          <p:nvPr/>
        </p:nvSpPr>
        <p:spPr>
          <a:xfrm>
            <a:off x="457200" y="5349240"/>
            <a:ext cx="50292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100">
                <a:solidFill>
                  <a:srgbClr val="FFFFFF"/>
                </a:solidFill>
              </a:defRPr>
            </a:pPr>
            <a:r>
              <a:t>CTA: "DM me for help running the numbers. No pitch - just math."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5760720" y="1188720"/>
            <a:ext cx="5943600" cy="4114800"/>
          </a:xfrm>
          <a:prstGeom prst="roundRect">
            <a:avLst/>
          </a:prstGeom>
          <a:solidFill>
            <a:srgbClr val="F0F0F0"/>
          </a:solidFill>
          <a:ln w="25400">
            <a:solidFill>
              <a:srgbClr val="C41E3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13" name="TextBox 12"/>
          <p:cNvSpPr txBox="1"/>
          <p:nvPr/>
        </p:nvSpPr>
        <p:spPr>
          <a:xfrm>
            <a:off x="5760720" y="3017520"/>
            <a:ext cx="5943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400">
                <a:solidFill>
                  <a:srgbClr val="666666"/>
                </a:solidFill>
              </a:defRPr>
            </a:pPr>
            <a:r>
              <a:t>[IMAGE PLACEHOLDER]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760720" y="5486400"/>
            <a:ext cx="59436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000">
                <a:solidFill>
                  <a:srgbClr val="666666"/>
                </a:solidFill>
              </a:defRPr>
            </a:pPr>
            <a:r>
              <a:t>38 Questions: Q11, Q36 | Score: 30/30 PERFECT | BLOCK 2 HOURS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Rectangle 1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28A74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3" name="TextBox 2"/>
          <p:cNvSpPr txBox="1"/>
          <p:nvPr/>
        </p:nvSpPr>
        <p:spPr>
          <a:xfrm>
            <a:off x="457200" y="274320"/>
            <a:ext cx="11274552" cy="7315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3600" b="1">
                <a:solidFill>
                  <a:srgbClr val="FFFFFF"/>
                </a:solidFill>
              </a:defRPr>
            </a:pPr>
            <a:r>
              <a:t>Campaign Schedule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57200" y="1097280"/>
            <a:ext cx="11274552" cy="5029200"/>
          </a:xfrm>
          <a:prstGeom prst="round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5" name="TextBox 4"/>
          <p:cNvSpPr txBox="1"/>
          <p:nvPr/>
        </p:nvSpPr>
        <p:spPr>
          <a:xfrm>
            <a:off x="731520" y="1371600"/>
            <a:ext cx="13716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400" b="1">
                <a:solidFill>
                  <a:srgbClr val="28A745"/>
                </a:solidFill>
              </a:defRPr>
            </a:pPr>
            <a:r>
              <a:t>Date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03120" y="1371600"/>
            <a:ext cx="22860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400" b="1">
                <a:solidFill>
                  <a:srgbClr val="28A745"/>
                </a:solidFill>
              </a:defRPr>
            </a:pPr>
            <a:r>
              <a:t>Post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89120" y="1371600"/>
            <a:ext cx="502920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400" b="1">
                <a:solidFill>
                  <a:srgbClr val="28A745"/>
                </a:solidFill>
              </a:defRPr>
            </a:pPr>
            <a:r>
              <a:t>Hook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418320" y="1371600"/>
            <a:ext cx="1097280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400" b="1">
                <a:solidFill>
                  <a:srgbClr val="28A745"/>
                </a:solidFill>
              </a:defRPr>
            </a:pPr>
            <a:r>
              <a:t>Score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1520" y="1920240"/>
            <a:ext cx="1371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Mon Dec 16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03120" y="1920240"/>
            <a:ext cx="22860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Volume Reality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89120" y="1920240"/>
            <a:ext cx="50292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"What do you actually control?"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18320" y="1920240"/>
            <a:ext cx="109728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29/30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1520" y="2468880"/>
            <a:ext cx="1371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Thu Dec 19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03120" y="2468880"/>
            <a:ext cx="22860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Contract Question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389120" y="2468880"/>
            <a:ext cx="50292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"What penalties apply?"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418320" y="2468880"/>
            <a:ext cx="109728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26/30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31520" y="3017520"/>
            <a:ext cx="1371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Mon Dec 23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03120" y="3017520"/>
            <a:ext cx="22860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Peak Performance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89120" y="3017520"/>
            <a:ext cx="50292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"How'd your carrier actually perform?"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418320" y="3017520"/>
            <a:ext cx="109728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27/30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31520" y="3566160"/>
            <a:ext cx="1371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Mon Dec 30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103120" y="3566160"/>
            <a:ext cx="22860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Implementation Barriers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89120" y="3566160"/>
            <a:ext cx="50292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"What would prevent you from ramping?"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418320" y="3566160"/>
            <a:ext cx="109728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29/30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1520" y="4114800"/>
            <a:ext cx="1371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Mon Jan 6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103120" y="4114800"/>
            <a:ext cx="22860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Zone Distribution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389120" y="4114800"/>
            <a:ext cx="50292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"What are your top 5 states?"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418320" y="4114800"/>
            <a:ext cx="109728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0">
                <a:solidFill>
                  <a:srgbClr val="333333"/>
                </a:solidFill>
              </a:defRPr>
            </a:pPr>
            <a:r>
              <a:t>28/30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31520" y="4663440"/>
            <a:ext cx="13716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1">
                <a:solidFill>
                  <a:srgbClr val="C41E3A"/>
                </a:solidFill>
              </a:defRPr>
            </a:pPr>
            <a:r>
              <a:t>Tue Jan 21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103120" y="4663440"/>
            <a:ext cx="22860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1">
                <a:solidFill>
                  <a:srgbClr val="C41E3A"/>
                </a:solidFill>
              </a:defRPr>
            </a:pPr>
            <a:r>
              <a:t>GRI Reaction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389120" y="4663440"/>
            <a:ext cx="502920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1">
                <a:solidFill>
                  <a:srgbClr val="C41E3A"/>
                </a:solidFill>
              </a:defRPr>
            </a:pPr>
            <a:r>
              <a:t>"Before you panic..." HARVEST DAY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418320" y="4663440"/>
            <a:ext cx="1097280" cy="457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 sz="1200" b="1">
                <a:solidFill>
                  <a:srgbClr val="C41E3A"/>
                </a:solidFill>
              </a:defRPr>
            </a:pPr>
            <a:r>
              <a:t>30/30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57200" y="6309360"/>
            <a:ext cx="11274552" cy="3657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 sz="1400">
                <a:solidFill>
                  <a:srgbClr val="FFFFFF"/>
                </a:solidFill>
              </a:defRPr>
            </a:pPr>
            <a:r>
              <a:t>38 Questions Framework | FirstMile Pipeline Priming | Dec 2024 - Jan 2025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